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38" r:id="rId2"/>
    <p:sldId id="259" r:id="rId3"/>
    <p:sldId id="346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25" r:id="rId17"/>
    <p:sldId id="359" r:id="rId18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609585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121917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828754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2438339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3047924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3657509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4267093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4876678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chiefke, Ines" initials="SI" lastIdx="56" clrIdx="0"/>
  <p:cmAuthor id="1" name="julia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85C3"/>
    <a:srgbClr val="B90F22"/>
    <a:srgbClr val="D7DAE3"/>
    <a:srgbClr val="020000"/>
    <a:srgbClr val="A6A6A6"/>
    <a:srgbClr val="000000"/>
    <a:srgbClr val="E9503E"/>
    <a:srgbClr val="FDCA00"/>
    <a:srgbClr val="F5A300"/>
    <a:srgbClr val="9C1C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0" autoAdjust="0"/>
    <p:restoredTop sz="94481"/>
  </p:normalViewPr>
  <p:slideViewPr>
    <p:cSldViewPr snapToObjects="1">
      <p:cViewPr varScale="1">
        <p:scale>
          <a:sx n="78" d="100"/>
          <a:sy n="78" d="100"/>
        </p:scale>
        <p:origin x="230" y="62"/>
      </p:cViewPr>
      <p:guideLst>
        <p:guide orient="horz" pos="202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charset="0"/>
              </a:defRPr>
            </a:lvl1pPr>
          </a:lstStyle>
          <a:p>
            <a:pPr>
              <a:defRPr/>
            </a:pPr>
            <a:fld id="{75108420-E461-435A-8ECB-F6C71FF0F24E}" type="datetime4">
              <a:rPr lang="de-DE" smtClean="0"/>
              <a:t>24. Januar 2023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19462" name="Picture 6" descr="tud_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46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3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charset="0"/>
              </a:defRPr>
            </a:lvl1pPr>
          </a:lstStyle>
          <a:p>
            <a:pPr>
              <a:defRPr/>
            </a:pPr>
            <a:fld id="{C48187F7-EF88-4B10-8CB9-9086C96E7EF2}" type="datetime4">
              <a:rPr lang="de-DE" smtClean="0"/>
              <a:t>24. Januar 2023</a:t>
            </a:fld>
            <a:endParaRPr lang="de-DE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975" y="923925"/>
            <a:ext cx="54610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ts val="1300"/>
              </a:lnSpc>
              <a:defRPr sz="1000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</p:spPr>
        <p:txBody>
          <a:bodyPr lIns="10800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endParaRPr lang="de-DE" altLang="de-DE" sz="1000" b="1">
              <a:latin typeface="Stafford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3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7654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1pPr>
    <a:lvl2pPr marL="609585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2pPr>
    <a:lvl3pPr marL="1219170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3pPr>
    <a:lvl4pPr marL="1828754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4pPr>
    <a:lvl5pPr marL="2438339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268F857-620B-4973-B30B-85FAAE8863E5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4" name="TUDa Hintergrundmotiv ">
            <a:extLst>
              <a:ext uri="{FF2B5EF4-FFF2-40B4-BE49-F238E27FC236}">
                <a16:creationId xmlns:a16="http://schemas.microsoft.com/office/drawing/2014/main" id="{143BFA90-65D7-1441-BBB5-66FACD4F82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 cap="none">
                <a:latin typeface="+mn-lt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grpSp>
        <p:nvGrpSpPr>
          <p:cNvPr id="25" name="TU Da Logo">
            <a:extLst>
              <a:ext uri="{FF2B5EF4-FFF2-40B4-BE49-F238E27FC236}">
                <a16:creationId xmlns:a16="http://schemas.microsoft.com/office/drawing/2014/main" id="{503C6CF5-22B1-1445-8B63-8870CE528245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6" name="AutoShape 3">
              <a:extLst>
                <a:ext uri="{FF2B5EF4-FFF2-40B4-BE49-F238E27FC236}">
                  <a16:creationId xmlns:a16="http://schemas.microsoft.com/office/drawing/2014/main" id="{17FFD4ED-B749-5E44-9C2C-F3FE65402AD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5DB8BC31-FC5E-E145-AB52-3F047A2487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928BBA1C-1DE0-D248-BB00-FDB0CD9476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3350330A-6B17-C54B-B285-F71BB5F4B3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2EED2DF5-BA08-AE4B-A725-2DC2D00ACD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7916D5CB-98CE-8241-B5CE-B75B023897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E0C8DFCE-492C-DF4D-BC45-A3592BB63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76DD2FB1-260B-BB44-882C-B6D58B3C7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B2150D36-64C6-284F-A421-F2F59D6C51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A0A92D65-9DD0-7243-95D7-6F350EB2F6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72B33F51-1B97-3D49-8871-FC004D2ACB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202014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 cap="none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9918B814-E824-400E-91F5-FC071E06B1D4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084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1656693" y="3162516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39274EA1-8614-4804-B55B-75F904F7C0F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8741CD-3F1C-E84A-8F4C-1CF83B7D6B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4513" y="29479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1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89B364F8-AB83-DA4D-849A-83EEDB6B3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4513" y="364902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2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B8DA3F98-D1E3-F849-B50E-A65184828E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4513" y="428910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3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ACF6064-DEB7-6A49-89E0-F68DCAB309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4513" y="49672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4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82EEF72A-DFF5-E34F-8BA6-3CA410A45E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4513" y="566070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5</a:t>
            </a:r>
          </a:p>
        </p:txBody>
      </p:sp>
      <p:sp>
        <p:nvSpPr>
          <p:cNvPr id="16" name="Mengentext">
            <a:extLst>
              <a:ext uri="{FF2B5EF4-FFF2-40B4-BE49-F238E27FC236}">
                <a16:creationId xmlns:a16="http://schemas.microsoft.com/office/drawing/2014/main" id="{9C08FC8B-D72D-3C49-AE43-59435B527F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56693" y="3835687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17" name="Mengentext">
            <a:extLst>
              <a:ext uri="{FF2B5EF4-FFF2-40B4-BE49-F238E27FC236}">
                <a16:creationId xmlns:a16="http://schemas.microsoft.com/office/drawing/2014/main" id="{B78C70DF-0EB6-4D4A-A20B-31460DF3C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56693" y="450885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18" name="Mengentext">
            <a:extLst>
              <a:ext uri="{FF2B5EF4-FFF2-40B4-BE49-F238E27FC236}">
                <a16:creationId xmlns:a16="http://schemas.microsoft.com/office/drawing/2014/main" id="{36261980-D2E6-7742-AE29-6DE955C6B0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56693" y="5182029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19" name="Mengentext">
            <a:extLst>
              <a:ext uri="{FF2B5EF4-FFF2-40B4-BE49-F238E27FC236}">
                <a16:creationId xmlns:a16="http://schemas.microsoft.com/office/drawing/2014/main" id="{64607761-955D-6249-AAAB-2450D97D6B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6693" y="5855202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0" name="Mengentext">
            <a:extLst>
              <a:ext uri="{FF2B5EF4-FFF2-40B4-BE49-F238E27FC236}">
                <a16:creationId xmlns:a16="http://schemas.microsoft.com/office/drawing/2014/main" id="{77B10108-F32E-6C4E-A6B7-2F52E77658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14762" y="3162516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80B28D25-BB3B-6B4B-96AD-3F56D64EE1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72582" y="29479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6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4909C24-EE8B-6D4F-AAE4-6761EA5A0C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2582" y="364902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7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0834207B-4C50-454C-BDAD-9270B9C5CD0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2582" y="428910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8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3FF81E12-4AD8-F840-AF92-83A62713EB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582" y="49672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9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CF82AF0A-B420-7D47-BEEA-1093ECFF9C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8374" y="5660708"/>
            <a:ext cx="809658" cy="5381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de-DE" dirty="0"/>
              <a:t>10</a:t>
            </a:r>
          </a:p>
        </p:txBody>
      </p:sp>
      <p:sp>
        <p:nvSpPr>
          <p:cNvPr id="26" name="Mengentext">
            <a:extLst>
              <a:ext uri="{FF2B5EF4-FFF2-40B4-BE49-F238E27FC236}">
                <a16:creationId xmlns:a16="http://schemas.microsoft.com/office/drawing/2014/main" id="{D170C4C7-878E-8D48-AB9A-BEA3A20BC8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14762" y="3835687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7" name="Mengentext">
            <a:extLst>
              <a:ext uri="{FF2B5EF4-FFF2-40B4-BE49-F238E27FC236}">
                <a16:creationId xmlns:a16="http://schemas.microsoft.com/office/drawing/2014/main" id="{6E2874F6-0A10-C249-AB11-90B6F572269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14762" y="450885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8" name="Mengentext">
            <a:extLst>
              <a:ext uri="{FF2B5EF4-FFF2-40B4-BE49-F238E27FC236}">
                <a16:creationId xmlns:a16="http://schemas.microsoft.com/office/drawing/2014/main" id="{2CBAB3E0-0143-D547-9B4C-8E12609633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14762" y="5182029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9" name="Mengentext">
            <a:extLst>
              <a:ext uri="{FF2B5EF4-FFF2-40B4-BE49-F238E27FC236}">
                <a16:creationId xmlns:a16="http://schemas.microsoft.com/office/drawing/2014/main" id="{FE8EB7ED-46E9-5644-BD09-13AF973318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14762" y="5855202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</p:spTree>
    <p:extLst>
      <p:ext uri="{BB962C8B-B14F-4D97-AF65-F5344CB8AC3E}">
        <p14:creationId xmlns:p14="http://schemas.microsoft.com/office/powerpoint/2010/main" val="1226886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Inhalt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2134495"/>
            <a:ext cx="5466987" cy="15511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 cap="none">
                <a:latin typeface="+mn-lt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846A268C-BB46-4410-8705-B332F120AA4C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6096000" y="1604963"/>
            <a:ext cx="609600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9232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/ Inhalt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315F8DD1-AD68-4E9C-976E-07B7984C6EB5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1245ED-6833-0748-9DAD-DF2E2787DA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840000"/>
            <a:ext cx="9390634" cy="6252597"/>
          </a:xfrm>
          <a:prstGeom prst="rect">
            <a:avLst/>
          </a:prstGeom>
        </p:spPr>
      </p:pic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624DB34E-A066-934E-B16A-AA4C922227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9566" y="1714176"/>
            <a:ext cx="5535233" cy="312452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847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Inhalt /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21" y="3801685"/>
            <a:ext cx="5541575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1" y="1604798"/>
            <a:ext cx="5545138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37A6D9FA-8ACB-44CF-BC95-77FD08100293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0" y="1604963"/>
            <a:ext cx="609600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6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28C3FC1F-5A3D-421A-A075-D2573789B579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34962" y="1604963"/>
            <a:ext cx="568903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1FCC726F-E193-F94F-8201-525E01F62C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8008" y="1604963"/>
            <a:ext cx="5689030" cy="225608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Bildplatzhalter 5">
            <a:extLst>
              <a:ext uri="{FF2B5EF4-FFF2-40B4-BE49-F238E27FC236}">
                <a16:creationId xmlns:a16="http://schemas.microsoft.com/office/drawing/2014/main" id="{B85BD1D8-7EB2-9E4D-B9CB-36ACC967C5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8008" y="4007912"/>
            <a:ext cx="5689030" cy="2300813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528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invertie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solidFill>
                  <a:schemeClr val="bg1"/>
                </a:solidFill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5B5C9822-2503-4058-9180-8ABF6466AE59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918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/ Titel / Inhalt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l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2255837" y="5134075"/>
            <a:ext cx="7679795" cy="9515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200"/>
            </a:lvl1pPr>
          </a:lstStyle>
          <a:p>
            <a:pPr lvl="0"/>
            <a:r>
              <a:rPr lang="de-DE" dirty="0"/>
              <a:t>Formatvorlagen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12A8979B-6763-4FAF-A21B-3A6FE768726B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2255838" y="1604963"/>
            <a:ext cx="7680326" cy="33607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3489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5CB4D64D-DA49-4E09-93B4-41946BC4835F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1604963"/>
            <a:ext cx="9721080" cy="3768725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15876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streif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Überschrift">
            <a:extLst>
              <a:ext uri="{FF2B5EF4-FFF2-40B4-BE49-F238E27FC236}">
                <a16:creationId xmlns:a16="http://schemas.microsoft.com/office/drawing/2014/main" id="{D1730AEA-8C9A-2D4C-9C6B-6778599811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 cap="none">
                <a:latin typeface="+mn-lt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D7353FA7-FC32-4AAE-B964-1047D8B2D144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0" y="2947988"/>
            <a:ext cx="12192000" cy="33607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63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platzhalter 8">
            <a:extLst>
              <a:ext uri="{FF2B5EF4-FFF2-40B4-BE49-F238E27FC236}">
                <a16:creationId xmlns:a16="http://schemas.microsoft.com/office/drawing/2014/main" id="{16D54C2C-C1BA-5A49-B1F6-3EFEF007B2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6" b="10870"/>
          <a:stretch/>
        </p:blipFill>
        <p:spPr>
          <a:xfrm>
            <a:off x="0" y="0"/>
            <a:ext cx="12194117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67000"/>
                  <a:alpha val="0"/>
                </a:schemeClr>
              </a:gs>
              <a:gs pos="90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64AB-8B6A-4B42-B494-72C4681C18E2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 cap="none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37" name="TU Da Logo">
            <a:extLst>
              <a:ext uri="{FF2B5EF4-FFF2-40B4-BE49-F238E27FC236}">
                <a16:creationId xmlns:a16="http://schemas.microsoft.com/office/drawing/2014/main" id="{EAA66300-6AAB-754F-8BB2-1546FA7BF970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8" name="AutoShape 3">
              <a:extLst>
                <a:ext uri="{FF2B5EF4-FFF2-40B4-BE49-F238E27FC236}">
                  <a16:creationId xmlns:a16="http://schemas.microsoft.com/office/drawing/2014/main" id="{88A9D315-D5F1-434E-9D9F-7DD811A40DC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7C30205E-33B3-0945-9A01-0401BCC449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3C7F08C4-12F6-5B45-86F9-73FB3C1B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3A0BEBE8-6577-4141-B011-92AC0BF021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BCBB143F-9833-F04C-86D0-D3DA70F161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47EA41C8-81C0-DE43-BE0B-E818FB82CA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74B789B-A76E-5842-AFD2-45E44F4305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16749FFF-AF73-AE46-8051-4ACEF85547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1A5CD2E-02AD-C64B-A65F-D7CC904CAF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6EF9AB83-0096-9D4F-ACD1-6EA4F2B06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5A8B2D96-1101-E343-8AEA-5FCEC2F559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3871415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39DE428B-3AB6-4FD0-863C-936463EE368B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FB20 | Hessian AI | Yannik Keller</a:t>
            </a:r>
          </a:p>
        </p:txBody>
      </p:sp>
    </p:spTree>
    <p:extLst>
      <p:ext uri="{BB962C8B-B14F-4D97-AF65-F5344CB8AC3E}">
        <p14:creationId xmlns:p14="http://schemas.microsoft.com/office/powerpoint/2010/main" val="3468380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8336B7AD-CF52-4A55-9785-CE9AF388C12F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Mengentext"/>
          <p:cNvSpPr>
            <a:spLocks noGrp="1"/>
          </p:cNvSpPr>
          <p:nvPr>
            <p:ph type="body" sz="quarter" idx="12" hasCustomPrompt="1"/>
          </p:nvPr>
        </p:nvSpPr>
        <p:spPr>
          <a:xfrm>
            <a:off x="4292250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Mengentext"/>
          <p:cNvSpPr>
            <a:spLocks noGrp="1"/>
          </p:cNvSpPr>
          <p:nvPr>
            <p:ph type="body" sz="quarter" idx="13" hasCustomPrompt="1"/>
          </p:nvPr>
        </p:nvSpPr>
        <p:spPr>
          <a:xfrm>
            <a:off x="8248497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9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-links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538996" cy="968086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26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3" name="Überschrift-rechts"/>
          <p:cNvSpPr>
            <a:spLocks noGrp="1"/>
          </p:cNvSpPr>
          <p:nvPr>
            <p:ph type="body" sz="quarter" idx="13" hasCustomPrompt="1"/>
          </p:nvPr>
        </p:nvSpPr>
        <p:spPr>
          <a:xfrm>
            <a:off x="6293867" y="1604798"/>
            <a:ext cx="5538996" cy="968086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26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CD8152AA-D705-4984-A444-84F2B3DFD016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881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2 Spalten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965244" y="1870179"/>
            <a:ext cx="9793088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 cap="none" spc="40" baseline="0">
                <a:latin typeface="+mn-lt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 cap="none" spc="40" baseline="0">
                <a:latin typeface="+mn-lt"/>
              </a:defRPr>
            </a:lvl2pPr>
            <a:lvl3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 cap="none" spc="40" baseline="0">
                <a:latin typeface="+mn-lt"/>
              </a:defRPr>
            </a:lvl3pPr>
            <a:lvl4pPr marL="479988" indent="-234945">
              <a:lnSpc>
                <a:spcPct val="100000"/>
              </a:lnSpc>
              <a:buFont typeface="Arial" panose="020B0604020202020204" pitchFamily="34" charset="0"/>
              <a:buChar char="•"/>
              <a:defRPr sz="2000" cap="none" spc="40" baseline="0">
                <a:latin typeface="+mn-lt"/>
              </a:defRPr>
            </a:lvl4pPr>
            <a:lvl5pPr marL="715415" indent="-241294">
              <a:lnSpc>
                <a:spcPct val="100000"/>
              </a:lnSpc>
              <a:buFont typeface="Arial" panose="020B0604020202020204" pitchFamily="34" charset="0"/>
              <a:buChar char="•"/>
              <a:defRPr sz="20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Überschrift-rechts"/>
          <p:cNvSpPr>
            <a:spLocks noGrp="1"/>
          </p:cNvSpPr>
          <p:nvPr>
            <p:ph type="body" sz="quarter" idx="13" hasCustomPrompt="1"/>
          </p:nvPr>
        </p:nvSpPr>
        <p:spPr>
          <a:xfrm>
            <a:off x="1127448" y="980728"/>
            <a:ext cx="8496944" cy="504088"/>
          </a:xfrm>
          <a:prstGeom prst="rect">
            <a:avLst/>
          </a:prstGeom>
        </p:spPr>
        <p:txBody>
          <a:bodyPr lIns="0" tIns="0" rIns="0" bIns="0"/>
          <a:lstStyle>
            <a:lvl1pPr>
              <a:defRPr sz="4000" cap="none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Title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8A452E-9D99-F083-535D-90D96571AA15}"/>
              </a:ext>
            </a:extLst>
          </p:cNvPr>
          <p:cNvCxnSpPr>
            <a:cxnSpLocks/>
          </p:cNvCxnSpPr>
          <p:nvPr userDrawn="1"/>
        </p:nvCxnSpPr>
        <p:spPr>
          <a:xfrm flipV="1">
            <a:off x="839416" y="1484784"/>
            <a:ext cx="8928991" cy="32"/>
          </a:xfrm>
          <a:prstGeom prst="line">
            <a:avLst/>
          </a:prstGeom>
          <a:ln>
            <a:solidFill>
              <a:schemeClr val="dk1">
                <a:shade val="95000"/>
                <a:satMod val="105000"/>
                <a:alpha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272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2EFE214-D270-6B4C-92C0-CC06527E3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018" y="2020493"/>
            <a:ext cx="2687637" cy="2687637"/>
          </a:xfrm>
          <a:prstGeom prst="ellipse">
            <a:avLst/>
          </a:prstGeom>
        </p:spPr>
        <p:txBody>
          <a:bodyPr anchor="ctr" anchorCtr="0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5BF83B9-2515-454D-A89F-2608B1EDE5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6713" y="313555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1F841205-6AE5-5D48-90B6-2AF9DE19B3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6713" y="352163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F62238B2-8177-9D46-ACCD-E279BB0EB5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6713" y="390771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9A2974F0-5D4E-6244-B854-C9036906AD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6713" y="429379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FE42D87B-A787-C742-975C-9BD6E3CC99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2C1BADD2-561A-43AA-A0DA-E9B6C476C623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288379A2-EC9C-0E42-8EC5-77D6C95C3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D54AADC4-3D1D-554C-9B75-50BDACB2B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C5238371-880F-3F4E-A94E-5EB32911D6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76713" y="2278063"/>
            <a:ext cx="5759450" cy="6810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400"/>
            </a:lvl1pPr>
          </a:lstStyle>
          <a:p>
            <a:pPr lvl="0"/>
            <a:r>
              <a:rPr lang="de-DE" dirty="0"/>
              <a:t>Mastertext</a:t>
            </a:r>
          </a:p>
        </p:txBody>
      </p:sp>
    </p:spTree>
    <p:extLst>
      <p:ext uri="{BB962C8B-B14F-4D97-AF65-F5344CB8AC3E}">
        <p14:creationId xmlns:p14="http://schemas.microsoft.com/office/powerpoint/2010/main" val="22174625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908D-24BA-4690-B7FF-7D0821DDB32B}" type="datetimeFigureOut">
              <a:rPr lang="en-DE" smtClean="0"/>
              <a:t>24/01/2023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2B7F4-FAAE-4F5E-A455-99FDA89422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802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6553560-BCAE-D548-9152-407AB22F0D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r="4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-6965" y="5081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405C8-8C77-4E9F-9BE6-228A9C38ACB2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028F6B8A-4351-C14D-81EE-80408041AAA1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AA3C96EC-094A-E747-BBAA-F0886BC8E1D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4C2D0020-DB1A-9048-B235-09A7E7CD1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E77EA0DE-6387-DC42-920F-1E924DE8BC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8694ADC-4575-6A41-8B4B-DF5DC6F6C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C81E4571-E534-FB4B-82D6-A5370FB4F9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58E4006C-1546-4C48-A332-B5F5A52340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5041117F-7AEA-5F49-AC6F-31F9E336B7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76AAC073-D207-7045-B2CE-E3A302D7AB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CECEE48-6642-7749-BF65-F58DF7E66F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CEA088E1-A54D-7B4D-88AA-66731A3623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573F31D7-C0EE-E34D-88C1-2532080200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249410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E11BAB0-E48E-C841-9D73-2787C12B48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" b="11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8D8E9-B5D9-4E64-9436-B1C738536714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CDD0BF59-DD3C-A540-8751-47F0864916DC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2D07020F-1CA0-C84A-A40F-4A77C5D4C4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95E59EB5-6520-764D-8B47-9ADD117B8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8809F3F-51C3-1F49-8066-D1705F901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8660E5BA-C1CC-8941-A24B-9D69F25F15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6351B9CA-F707-874A-B9BE-572135B616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877424B-7D82-F246-90B6-1FEA894D22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F9CE5708-FBF2-4944-BE58-56E57D631D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48867F45-B2F5-4849-A54C-69D80BAB50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C244DD00-9B38-7E4A-9828-D9FB7D52B4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5202579-3B45-AA42-ABA7-06BCCBEBA6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4B1CC9F3-93E3-684F-A5CE-51F70608C8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71557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03244246-601B-4D0E-961F-A510941D6AA5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956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84799" y="4296400"/>
            <a:ext cx="9599633" cy="144000"/>
          </a:xfrm>
        </p:spPr>
        <p:txBody>
          <a:bodyPr anchor="b" anchorCtr="0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2C0DA3D-2AA4-4018-889A-944A3DE61843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8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188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renner-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4117" cy="685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Trennfolie mit Hintergrundbild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CE22A32B-3F26-9049-974C-F0B8BC97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99" y="4293096"/>
            <a:ext cx="9599633" cy="144000"/>
          </a:xfrm>
        </p:spPr>
        <p:txBody>
          <a:bodyPr anchor="b" anchorCtr="0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1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F5C9030E-B072-4CDF-9685-813E93F2FEC2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2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1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4117" cy="685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Vollfläche</a:t>
            </a:r>
          </a:p>
        </p:txBody>
      </p:sp>
    </p:spTree>
    <p:extLst>
      <p:ext uri="{BB962C8B-B14F-4D97-AF65-F5344CB8AC3E}">
        <p14:creationId xmlns:p14="http://schemas.microsoft.com/office/powerpoint/2010/main" val="3716563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_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604962"/>
            <a:ext cx="12194117" cy="4705351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Vollfläche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85DBD53-E1DF-6B40-A001-6647133B4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6670F078-2E90-40B6-89F5-3D57126D536C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80163E4-B142-714C-95DC-48069CF69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F55B7F97-6A52-164E-9108-387425B07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668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umsplatzhalter 3"/>
          <p:cNvSpPr>
            <a:spLocks noGrp="1"/>
          </p:cNvSpPr>
          <p:nvPr>
            <p:ph type="dt" sz="half" idx="2"/>
          </p:nvPr>
        </p:nvSpPr>
        <p:spPr>
          <a:xfrm>
            <a:off x="335360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 spc="80" baseline="0">
                <a:solidFill>
                  <a:schemeClr val="bg2"/>
                </a:solidFill>
              </a:defRPr>
            </a:lvl1pPr>
          </a:lstStyle>
          <a:p>
            <a:fld id="{C002F67D-1B8A-456A-947B-2D667113C94F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7851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27" name="Kopfzeile"/>
          <p:cNvSpPr>
            <a:spLocks noGrp="1" noChangeArrowheads="1"/>
          </p:cNvSpPr>
          <p:nvPr>
            <p:ph type="title"/>
          </p:nvPr>
        </p:nvSpPr>
        <p:spPr bwMode="auto">
          <a:xfrm>
            <a:off x="336000" y="696384"/>
            <a:ext cx="9508067" cy="14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</a:t>
            </a:r>
            <a:r>
              <a:rPr lang="de-DE" dirty="0"/>
              <a:t>durch Klicken bearbeiten</a:t>
            </a:r>
            <a:endParaRPr lang="de-DE" altLang="de-DE" dirty="0"/>
          </a:p>
        </p:txBody>
      </p:sp>
      <p:grpSp>
        <p:nvGrpSpPr>
          <p:cNvPr id="15" name="TU Da Logo"/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5" name="Freeform 6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6" name="Freeform 7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10"/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11"/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12"/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13"/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4"/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D2A3E3-EA9D-0A4E-9809-E525F9B62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FB20 | Hessian AI | Yannik Keller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51" r:id="rId2"/>
    <p:sldLayoutId id="2147484252" r:id="rId3"/>
    <p:sldLayoutId id="2147484253" r:id="rId4"/>
    <p:sldLayoutId id="2147484246" r:id="rId5"/>
    <p:sldLayoutId id="2147484226" r:id="rId6"/>
    <p:sldLayoutId id="2147484228" r:id="rId7"/>
    <p:sldLayoutId id="2147484236" r:id="rId8"/>
    <p:sldLayoutId id="2147484239" r:id="rId9"/>
    <p:sldLayoutId id="2147484196" r:id="rId10"/>
    <p:sldLayoutId id="2147484244" r:id="rId11"/>
    <p:sldLayoutId id="2147484237" r:id="rId12"/>
    <p:sldLayoutId id="2147484248" r:id="rId13"/>
    <p:sldLayoutId id="2147484238" r:id="rId14"/>
    <p:sldLayoutId id="2147484242" r:id="rId15"/>
    <p:sldLayoutId id="2147484234" r:id="rId16"/>
    <p:sldLayoutId id="2147484235" r:id="rId17"/>
    <p:sldLayoutId id="2147484241" r:id="rId18"/>
    <p:sldLayoutId id="2147484240" r:id="rId19"/>
    <p:sldLayoutId id="2147484229" r:id="rId20"/>
    <p:sldLayoutId id="2147484232" r:id="rId21"/>
    <p:sldLayoutId id="2147484230" r:id="rId22"/>
    <p:sldLayoutId id="2147484231" r:id="rId23"/>
    <p:sldLayoutId id="2147484243" r:id="rId24"/>
    <p:sldLayoutId id="2147484254" r:id="rId25"/>
  </p:sldLayoutIdLst>
  <p:hf hdr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000" cap="none" spc="200" baseline="0">
          <a:solidFill>
            <a:schemeClr val="tx1"/>
          </a:solidFill>
          <a:latin typeface="+mn-lt"/>
          <a:ea typeface="MS PGothic" panose="020B0600070205080204" pitchFamily="34" charset="-128"/>
          <a:cs typeface="Arial Black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0" indent="0" algn="l" rtl="0" eaLnBrk="0" fontAlgn="base" hangingPunct="0">
        <a:lnSpc>
          <a:spcPct val="80000"/>
        </a:lnSpc>
        <a:spcBef>
          <a:spcPts val="267"/>
        </a:spcBef>
        <a:spcAft>
          <a:spcPts val="300"/>
        </a:spcAft>
        <a:buFont typeface="Wingdings" charset="0"/>
        <a:defRPr sz="4267" cap="all" spc="133">
          <a:solidFill>
            <a:schemeClr val="tx1"/>
          </a:solidFill>
          <a:latin typeface="Arial Black"/>
          <a:ea typeface="MS PGothic" panose="020B0600070205080204" pitchFamily="34" charset="-128"/>
          <a:cs typeface="Arial Black"/>
        </a:defRPr>
      </a:lvl1pPr>
      <a:lvl2pPr marL="2117" indent="-2117" algn="l" rtl="0" eaLnBrk="0" fontAlgn="base" hangingPunct="0">
        <a:spcBef>
          <a:spcPts val="267"/>
        </a:spcBef>
        <a:spcAft>
          <a:spcPts val="300"/>
        </a:spcAft>
        <a:buFont typeface="Wingdings" charset="0"/>
        <a:defRPr sz="2133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2pPr>
      <a:lvl3pPr marL="0" indent="0" algn="l" rtl="0" eaLnBrk="0" fontAlgn="base" hangingPunct="0">
        <a:spcBef>
          <a:spcPts val="267"/>
        </a:spcBef>
        <a:spcAft>
          <a:spcPts val="300"/>
        </a:spcAft>
        <a:buFont typeface="Wingdings" charset="0"/>
        <a:buNone/>
        <a:defRPr sz="1867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3pPr>
      <a:lvl4pPr marL="479988" indent="-234945" algn="l" rtl="0" eaLnBrk="0" fontAlgn="base" hangingPunct="0">
        <a:spcBef>
          <a:spcPts val="267"/>
        </a:spcBef>
        <a:spcAft>
          <a:spcPts val="300"/>
        </a:spcAft>
        <a:buFont typeface="Wingdings" charset="0"/>
        <a:buChar char="§"/>
        <a:tabLst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4pPr>
      <a:lvl5pPr marL="715415" indent="-241294" algn="l" rtl="0" eaLnBrk="0" fontAlgn="base" hangingPunct="0">
        <a:spcBef>
          <a:spcPts val="267"/>
        </a:spcBef>
        <a:spcAft>
          <a:spcPts val="300"/>
        </a:spcAft>
        <a:buFont typeface="Wingdings" charset="0"/>
        <a:buChar char="§"/>
        <a:tabLst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5pPr>
      <a:lvl6pPr marL="1820288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6pPr>
      <a:lvl7pPr marL="2429873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7pPr>
      <a:lvl8pPr marL="3039457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8pPr>
      <a:lvl9pPr marL="3649042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011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pos="211" userDrawn="1">
          <p15:clr>
            <a:srgbClr val="F26B43"/>
          </p15:clr>
        </p15:guide>
        <p15:guide id="5" pos="6259" userDrawn="1">
          <p15:clr>
            <a:srgbClr val="F26B43"/>
          </p15:clr>
        </p15:guide>
        <p15:guide id="6" orient="horz" pos="2296" userDrawn="1">
          <p15:clr>
            <a:srgbClr val="F26B43"/>
          </p15:clr>
        </p15:guide>
        <p15:guide id="7" pos="5049" userDrawn="1">
          <p15:clr>
            <a:srgbClr val="F26B43"/>
          </p15:clr>
        </p15:guide>
        <p15:guide id="8" pos="1421" userDrawn="1">
          <p15:clr>
            <a:srgbClr val="F26B43"/>
          </p15:clr>
        </p15:guide>
        <p15:guide id="9" pos="2631" userDrawn="1">
          <p15:clr>
            <a:srgbClr val="F26B43"/>
          </p15:clr>
        </p15:guide>
        <p15:guide id="10" orient="horz" pos="3975" userDrawn="1">
          <p15:clr>
            <a:srgbClr val="F26B43"/>
          </p15:clr>
        </p15:guide>
        <p15:guide id="11" pos="7680" userDrawn="1">
          <p15:clr>
            <a:srgbClr val="F26B43"/>
          </p15:clr>
        </p15:guide>
        <p15:guide id="12" orient="horz" pos="3128" userDrawn="1">
          <p15:clr>
            <a:srgbClr val="F26B43"/>
          </p15:clr>
        </p15:guide>
        <p15:guide id="13" orient="horz" pos="588" userDrawn="1">
          <p15:clr>
            <a:srgbClr val="F26B43"/>
          </p15:clr>
        </p15:guide>
        <p15:guide id="14" orient="horz" pos="1435" userDrawn="1">
          <p15:clr>
            <a:srgbClr val="F26B43"/>
          </p15:clr>
        </p15:guide>
        <p15:guide id="15" orient="horz" pos="1857" userDrawn="1">
          <p15:clr>
            <a:srgbClr val="F26B43"/>
          </p15:clr>
        </p15:guide>
        <p15:guide id="16" orient="horz" pos="2704" userDrawn="1">
          <p15:clr>
            <a:srgbClr val="F26B43"/>
          </p15:clr>
        </p15:guide>
        <p15:guide id="17" orient="horz" pos="35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4" descr="A picture containing transport, balloon, aircraft&#10;&#10;Description automatically generated">
            <a:extLst>
              <a:ext uri="{FF2B5EF4-FFF2-40B4-BE49-F238E27FC236}">
                <a16:creationId xmlns:a16="http://schemas.microsoft.com/office/drawing/2014/main" id="{7071E88B-90EC-9EBD-3707-443662D527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0" y="27384"/>
            <a:ext cx="12194117" cy="685800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33715AF-902D-CA4C-AA7B-B385B1CEEB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DDA4CF7-395B-44B4-BD12-1B2BC0E46E2D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20BAA8-A5A3-0E49-BA51-146E6B0C5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F4D66C-6235-1247-9BDB-7E2A8BD6C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FB20 | Hessian AI | Yannik Keller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873867-4E88-E648-8CDB-B45C5FCC66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5838" y="4053552"/>
            <a:ext cx="7679795" cy="492443"/>
          </a:xfrm>
        </p:spPr>
        <p:txBody>
          <a:bodyPr/>
          <a:lstStyle/>
          <a:p>
            <a:r>
              <a:rPr lang="en-GB" dirty="0"/>
              <a:t>How to leverage relational inductive biases present in board games with a scalable Graph Neural Network architecture.</a:t>
            </a:r>
            <a:endParaRPr lang="en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3A2FE0A-A053-EF44-B613-4DE6DB362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GNNs meet self-play Reinforcement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C54537-75E2-2ACA-3156-DDBE99CA5EB7}"/>
              </a:ext>
            </a:extLst>
          </p:cNvPr>
          <p:cNvSpPr txBox="1"/>
          <p:nvPr/>
        </p:nvSpPr>
        <p:spPr>
          <a:xfrm>
            <a:off x="2627482" y="5520307"/>
            <a:ext cx="6936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By Yannik Keller, Masters student at TU Darmstadt. Supervised by Jannis Blüml and Gopika </a:t>
            </a:r>
            <a:r>
              <a:rPr lang="en-GB" sz="1400" dirty="0" err="1"/>
              <a:t>Sudhakaran</a:t>
            </a:r>
            <a:r>
              <a:rPr lang="en-GB" sz="1400" dirty="0"/>
              <a:t>.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1747487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DDE989F-A4FF-F177-5EED-AF47F680AB7E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965244" y="1870179"/>
                <a:ext cx="9793088" cy="717184"/>
              </a:xfrm>
            </p:spPr>
            <p:txBody>
              <a:bodyPr/>
              <a:lstStyle/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sz="2000" kern="100" dirty="0" err="1">
                    <a:ea typeface="Calibri" panose="020F0502020204030204" pitchFamily="34" charset="0"/>
                    <a:cs typeface="Times New Roman" panose="02020603050405020304" pitchFamily="18" charset="0"/>
                  </a:rPr>
                  <a:t>GraphSAGE</a:t>
                </a:r>
                <a:r>
                  <a:rPr lang="en-GB" sz="2000" kern="1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message passing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E" sz="20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DE" sz="2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DE" sz="2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DE" sz="20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DE" sz="20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mean</m:t>
                        </m:r>
                      </m:e>
                      <m:sub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DE" sz="20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DE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DE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D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DE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sz="2000" dirty="0"/>
                  <a:t>Duelling architecture, one head for advantage, one for value</a:t>
                </a:r>
                <a:endParaRPr lang="en-DE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DDE989F-A4FF-F177-5EED-AF47F680A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965244" y="1870179"/>
                <a:ext cx="9793088" cy="717184"/>
              </a:xfrm>
              <a:blipFill>
                <a:blip r:embed="rId2"/>
                <a:stretch>
                  <a:fillRect l="-1493" t="-11111" b="-2136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62C18-582F-AAE9-BB32-7BE3994AD0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GNN architecture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AD193-2225-C8A2-5CDB-24302925390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E11DE-A57B-D9AA-E184-82A917C64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163F0-B054-1CD7-F351-C917B7474A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C837E-112A-061B-F279-34E30ACAD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6" y="2874354"/>
            <a:ext cx="12024671" cy="339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74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DD6291-7DF1-C3A5-D1A8-D31A172FCD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244" y="1870179"/>
            <a:ext cx="9793088" cy="1692771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 GNNs can by design handle input graphs of any size.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  This makes transfer of knowledge learned on a smaller board to a larger board easier than with CNNs, which require a fixed input size.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  I start training on small boards and then jointly grow the size of the Hex board and the number of </a:t>
            </a:r>
            <a:r>
              <a:rPr lang="en-GB" dirty="0" err="1"/>
              <a:t>SAGEConv</a:t>
            </a:r>
            <a:r>
              <a:rPr lang="en-GB" dirty="0"/>
              <a:t> layers / hidden dimension in my GNN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E1AA5-C90E-7D69-A0C0-017014C774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Train on small, learn about large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8663C-1C6F-89FD-A138-1667B44B95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E19BE-9F66-60AE-EF69-EAFD62948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506FF-3D66-1511-B3AF-F476EB5E6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24F7D61-D39A-E0D9-46AC-B18D72D1C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274" y="3876367"/>
            <a:ext cx="4026294" cy="2115078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91259CC3-51D7-26A4-B28D-8E5D7ABE4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0" y="3998719"/>
            <a:ext cx="3560473" cy="1870375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7E416CD-E0BB-4810-6902-72516E0C7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963" y="3842852"/>
            <a:ext cx="4082853" cy="214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97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9B209-8437-6746-C446-DDADF0A6CC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RainbowDQN results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91DD7-A9FC-34F0-AEAB-FFFAA37B69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637D6-A7E6-546C-E2F9-059148EB8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F7B1A-4EEC-6264-715C-185E0322F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C4A8003-6D2F-D799-934E-679D8496A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9733" y="2028546"/>
            <a:ext cx="5256584" cy="3884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15631-747F-9563-8AC6-FC4266A5B326}"/>
              </a:ext>
            </a:extLst>
          </p:cNvPr>
          <p:cNvSpPr txBox="1"/>
          <p:nvPr/>
        </p:nvSpPr>
        <p:spPr>
          <a:xfrm>
            <a:off x="6744072" y="2852936"/>
            <a:ext cx="44278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Transfer works: When switching to a higher Hex size, the model starts out with higher </a:t>
            </a:r>
            <a:r>
              <a:rPr lang="en-GB" sz="2800" dirty="0" err="1"/>
              <a:t>elo</a:t>
            </a:r>
            <a:r>
              <a:rPr lang="en-GB" sz="2800" dirty="0"/>
              <a:t> (red x).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4186894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DEABE0-5ADE-AB3C-26FD-3871C1DB94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244" y="1870179"/>
            <a:ext cx="9793088" cy="2385268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Adapted </a:t>
            </a:r>
            <a:r>
              <a:rPr lang="en-GB" dirty="0" err="1"/>
              <a:t>CrazyAra</a:t>
            </a:r>
            <a:r>
              <a:rPr lang="en-GB" dirty="0"/>
              <a:t> C++ implementation to work with Hex Graphs and Graph Neural Networks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I generate training samples using the MCTS-search from the adapted </a:t>
            </a:r>
            <a:r>
              <a:rPr lang="en-GB" dirty="0" err="1"/>
              <a:t>CrazyAra</a:t>
            </a:r>
            <a:r>
              <a:rPr lang="en-GB" dirty="0"/>
              <a:t> binary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Training is handled by another process with another GPU in pure python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GNN architecture is similar to RainbowDQN, but now with a policy head with </a:t>
            </a:r>
            <a:r>
              <a:rPr lang="en-GB" dirty="0" err="1"/>
              <a:t>softmax</a:t>
            </a:r>
            <a:r>
              <a:rPr lang="en-GB" dirty="0"/>
              <a:t> activation in the end.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C2C6C-81CC-8AC1-A518-B2AE452BAF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Method 2: Adapt </a:t>
            </a:r>
            <a:r>
              <a:rPr lang="en-GB" dirty="0" err="1"/>
              <a:t>CrazyAra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156B7-A981-ED9A-093B-76B3DAEBFA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414C4-D9C6-2729-556A-1F42E4788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32FC5-FA4E-D630-C094-A523FF144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7" name="Picture 6" descr="A picture containing bird, parrot, orange&#10;&#10;Description automatically generated">
            <a:extLst>
              <a:ext uri="{FF2B5EF4-FFF2-40B4-BE49-F238E27FC236}">
                <a16:creationId xmlns:a16="http://schemas.microsoft.com/office/drawing/2014/main" id="{E576DB56-0EEC-0565-561A-EC4B0DB7E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654" y="4592071"/>
            <a:ext cx="2974568" cy="1487284"/>
          </a:xfrm>
          <a:prstGeom prst="rect">
            <a:avLst/>
          </a:prstGeom>
        </p:spPr>
      </p:pic>
      <p:pic>
        <p:nvPicPr>
          <p:cNvPr id="8" name="Picture 7" descr="A colorful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0CA51C74-3513-BC44-0B34-218F4CACE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962" y="4107804"/>
            <a:ext cx="1554133" cy="241754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682C13C-C517-0A1C-EAD4-3C5D30FDF8A6}"/>
              </a:ext>
            </a:extLst>
          </p:cNvPr>
          <p:cNvSpPr/>
          <p:nvPr/>
        </p:nvSpPr>
        <p:spPr>
          <a:xfrm>
            <a:off x="5691674" y="4940881"/>
            <a:ext cx="1623526" cy="569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5306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8D9099-B820-4990-D96D-34EE30988C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244" y="1870179"/>
            <a:ext cx="9793088" cy="1692771"/>
          </a:xfrm>
        </p:spPr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I had some success training GNNs for 5x5 and 7x7 Hex. However, as the generation of each training sample requires a whole MCTS, it takes longer to get to a reasonable result than with RainbowDQN.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Currently in somewhat of a buggy state. Working on it …</a:t>
            </a:r>
            <a:endParaRPr lang="en-DE" dirty="0"/>
          </a:p>
          <a:p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14E67-878D-236A-956E-47F3CABC0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Status of </a:t>
            </a:r>
            <a:r>
              <a:rPr lang="en-GB" dirty="0" err="1"/>
              <a:t>CrazyAra</a:t>
            </a:r>
            <a:r>
              <a:rPr lang="en-GB" dirty="0"/>
              <a:t> approach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42478-8B05-7F1E-3436-D00C173FE2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7BCB2-06E4-8883-272B-5E375B4CE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C7EE0-69CA-DB2A-1481-2312D7C5C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866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ED93F-A7FC-77EB-C8E3-AD2A553663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27448" y="2780928"/>
            <a:ext cx="4752528" cy="3708708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What I still want to do during my Thesis:</a:t>
            </a:r>
          </a:p>
          <a:p>
            <a:pPr marL="0" indent="0">
              <a:buNone/>
            </a:pP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Get </a:t>
            </a:r>
            <a:r>
              <a:rPr lang="en-GB" sz="1800" dirty="0" err="1"/>
              <a:t>CrazyAra</a:t>
            </a:r>
            <a:r>
              <a:rPr lang="en-GB" sz="1800" dirty="0"/>
              <a:t> approach working again and run some experiments on DGX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Investigate / quantify transfer from smaller boards to larger boards with GNNs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Do a fair comparison between GNNs and CNNs in self-play RL.</a:t>
            </a:r>
          </a:p>
          <a:p>
            <a:endParaRPr lang="en-DE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3B16F-DD6B-B1D0-3032-5966070A29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Future direction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71AEA-11CC-20B5-B215-A066E851A9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FA724-FEF8-18B2-A615-88B0093E8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BF70F-737B-9619-BCD7-065DB993D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2A92C21-6420-A899-138E-2FBFCA9D557D}"/>
              </a:ext>
            </a:extLst>
          </p:cNvPr>
          <p:cNvSpPr txBox="1">
            <a:spLocks/>
          </p:cNvSpPr>
          <p:nvPr/>
        </p:nvSpPr>
        <p:spPr>
          <a:xfrm>
            <a:off x="6450525" y="2780928"/>
            <a:ext cx="4906401" cy="28007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85750" indent="-28575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Arial Black"/>
              </a:defRPr>
            </a:lvl1pPr>
            <a:lvl2pPr marL="285750" indent="-28575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285750" indent="-28575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479988" indent="-234945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20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715415" indent="-241294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20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6pPr>
            <a:lvl7pPr marL="2429873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7pPr>
            <a:lvl8pPr marL="3039457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8pPr>
            <a:lvl9pPr marL="3649042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1800" dirty="0"/>
              <a:t>Other things that would be nice to do</a:t>
            </a:r>
          </a:p>
          <a:p>
            <a:pPr marL="0" indent="0">
              <a:buNone/>
            </a:pP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Try other GNN architectures. </a:t>
            </a:r>
            <a:r>
              <a:rPr lang="en-GB" sz="1800" dirty="0" err="1"/>
              <a:t>GraphSAGE</a:t>
            </a:r>
            <a:r>
              <a:rPr lang="en-GB" sz="1800" dirty="0"/>
              <a:t> likely is not the absolute best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Hex Graphs are actually a special case of Shannon-vertex switching graphs. How do GNNs generalize to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Write a paper about this and submit to a peer reviewed journal / conference.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751CEB-83AC-421E-5DFF-6891ADBE4C36}"/>
              </a:ext>
            </a:extLst>
          </p:cNvPr>
          <p:cNvSpPr txBox="1">
            <a:spLocks/>
          </p:cNvSpPr>
          <p:nvPr/>
        </p:nvSpPr>
        <p:spPr>
          <a:xfrm>
            <a:off x="1127448" y="1662672"/>
            <a:ext cx="10058400" cy="7295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There is a lot of things still worth trying I think, however my thesis submission date is in two months 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803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D987FCA-A0F0-0F43-A3A3-A20AC15C7D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4260CB6-A417-42AC-8707-7270391C1A29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4A9C85D-0A9C-D44E-93F5-3270A3D1D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6291095-7846-F64B-9A40-C59B2FA64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FB20 | Hessian AI | Yannik Keller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731635D-F8D1-B64E-B0AE-33BFB5D9E0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42928" y="1905716"/>
            <a:ext cx="7557615" cy="1345818"/>
          </a:xfrm>
        </p:spPr>
        <p:txBody>
          <a:bodyPr/>
          <a:lstStyle/>
          <a:p>
            <a:r>
              <a:rPr lang="de-DE" dirty="0"/>
              <a:t>Thank you for your attention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14D6D3-E9E0-2ACC-F462-118821CF9C99}"/>
              </a:ext>
            </a:extLst>
          </p:cNvPr>
          <p:cNvSpPr txBox="1"/>
          <p:nvPr/>
        </p:nvSpPr>
        <p:spPr>
          <a:xfrm>
            <a:off x="1343472" y="3789040"/>
            <a:ext cx="91450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Questions?</a:t>
            </a:r>
          </a:p>
          <a:p>
            <a:pPr algn="ctr"/>
            <a:r>
              <a:rPr lang="en-GB" dirty="0"/>
              <a:t>Ideas?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17729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B39137-5191-71AB-B219-A0C3414519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244" y="1870179"/>
            <a:ext cx="9793088" cy="2923877"/>
          </a:xfrm>
        </p:spPr>
        <p:txBody>
          <a:bodyPr/>
          <a:lstStyle/>
          <a:p>
            <a:r>
              <a:rPr lang="en-GB" dirty="0"/>
              <a:t>What performance ceiling can one expect from self-play with DQN. Should I try to add a search on top of the raw net in inference?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What advantage of GNNs for Hex is most convincing?</a:t>
            </a:r>
          </a:p>
          <a:p>
            <a:pPr marL="702243" lvl="3" indent="-457200">
              <a:buFont typeface="+mj-lt"/>
              <a:buAutoNum type="arabicPeriod"/>
            </a:pPr>
            <a:r>
              <a:rPr lang="en-GB" dirty="0"/>
              <a:t>Relational inductive biases</a:t>
            </a:r>
          </a:p>
          <a:p>
            <a:pPr marL="702243" lvl="3" indent="-457200">
              <a:buFont typeface="+mj-lt"/>
              <a:buAutoNum type="arabicPeriod"/>
            </a:pPr>
            <a:r>
              <a:rPr lang="en-GB" dirty="0"/>
              <a:t>Isomorphisms</a:t>
            </a:r>
          </a:p>
          <a:p>
            <a:pPr marL="702243" lvl="3" indent="-457200">
              <a:buFont typeface="+mj-lt"/>
              <a:buAutoNum type="arabicPeriod"/>
            </a:pPr>
            <a:r>
              <a:rPr lang="en-GB" dirty="0"/>
              <a:t>Generalization between board sizes</a:t>
            </a:r>
          </a:p>
          <a:p>
            <a:pPr marL="702243" lvl="3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322A3-348C-D886-E0EF-EAF8A038B5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Some of my questions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09EFA-1402-6328-15BE-DA4BC3F0F84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E2CC2-856C-5ABB-7AB8-330DDEA18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46B20-FA6C-E7C9-F5BF-C47B4C0A5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320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EC74-0835-9944-989F-50DC4AE1A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341" y="986303"/>
            <a:ext cx="9508067" cy="144000"/>
          </a:xfrm>
        </p:spPr>
        <p:txBody>
          <a:bodyPr/>
          <a:lstStyle/>
          <a:p>
            <a:r>
              <a:rPr lang="en-GB" sz="3600" cap="none" dirty="0">
                <a:solidFill>
                  <a:schemeClr val="tx1">
                    <a:alpha val="80000"/>
                  </a:schemeClr>
                </a:solidFill>
                <a:latin typeface="+mn-lt"/>
              </a:rPr>
              <a:t>State of the art board game AI</a:t>
            </a:r>
            <a:endParaRPr lang="en-DE" sz="3600" cap="none" dirty="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91AD9-FAD7-2554-31CF-6B29F6DF09A3}"/>
              </a:ext>
            </a:extLst>
          </p:cNvPr>
          <p:cNvSpPr txBox="1"/>
          <p:nvPr/>
        </p:nvSpPr>
        <p:spPr>
          <a:xfrm>
            <a:off x="838200" y="1983266"/>
            <a:ext cx="10226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current state of the art for two-player zero-sum games such as Chess, Shogi, Go or Hex can be summarized like this:</a:t>
            </a:r>
            <a:endParaRPr lang="en-D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9DB24-8F87-8E55-ABF3-262CA1E1EBDB}"/>
              </a:ext>
            </a:extLst>
          </p:cNvPr>
          <p:cNvSpPr txBox="1"/>
          <p:nvPr/>
        </p:nvSpPr>
        <p:spPr>
          <a:xfrm>
            <a:off x="838200" y="3060169"/>
            <a:ext cx="11162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Approximate a policy and value function with </a:t>
            </a:r>
            <a:r>
              <a:rPr lang="en-GB" sz="2400" b="1" i="1" dirty="0"/>
              <a:t>convolutional neural networks </a:t>
            </a:r>
            <a:r>
              <a:rPr lang="en-GB" sz="2400" i="1" dirty="0"/>
              <a:t>and train them using an AlphaGo style algorithm.</a:t>
            </a:r>
            <a:endParaRPr lang="en-DE" sz="2400" i="1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580831F-C188-2677-17E6-0FD47D29BF5A}"/>
              </a:ext>
            </a:extLst>
          </p:cNvPr>
          <p:cNvSpPr/>
          <p:nvPr/>
        </p:nvSpPr>
        <p:spPr>
          <a:xfrm rot="10800000">
            <a:off x="8591550" y="3630300"/>
            <a:ext cx="357480" cy="671804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B1740-60F2-7D19-AF10-A2DDD13BF70F}"/>
              </a:ext>
            </a:extLst>
          </p:cNvPr>
          <p:cNvSpPr txBox="1"/>
          <p:nvPr/>
        </p:nvSpPr>
        <p:spPr>
          <a:xfrm>
            <a:off x="6524819" y="4488601"/>
            <a:ext cx="4133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This is the part that I want to improve on</a:t>
            </a:r>
            <a:endParaRPr lang="en-DE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386F69-0559-1821-2666-52420CFC8525}"/>
              </a:ext>
            </a:extLst>
          </p:cNvPr>
          <p:cNvCxnSpPr>
            <a:cxnSpLocks/>
          </p:cNvCxnSpPr>
          <p:nvPr/>
        </p:nvCxnSpPr>
        <p:spPr>
          <a:xfrm>
            <a:off x="921619" y="1484784"/>
            <a:ext cx="8918797" cy="0"/>
          </a:xfrm>
          <a:prstGeom prst="line">
            <a:avLst/>
          </a:prstGeom>
          <a:ln>
            <a:solidFill>
              <a:schemeClr val="dk1">
                <a:shade val="95000"/>
                <a:satMod val="105000"/>
                <a:alpha val="64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96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0D65E4-B2FB-E006-17DA-AADB64CCE2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3433" y="1767293"/>
            <a:ext cx="9793088" cy="2077492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cap="none" dirty="0">
                <a:solidFill>
                  <a:schemeClr val="tx1"/>
                </a:solidFill>
                <a:latin typeface="+mn-lt"/>
              </a:rPr>
              <a:t>CNNs have relational inductive biases towards spatial locality and translational invariance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cap="none" dirty="0">
                <a:solidFill>
                  <a:schemeClr val="tx1"/>
                </a:solidFill>
                <a:latin typeface="+mn-lt"/>
              </a:rPr>
              <a:t>This is great while patterns are local. However, when they are not, CNNs are a bad choice</a:t>
            </a:r>
          </a:p>
          <a:p>
            <a:pPr marL="0" indent="0">
              <a:buNone/>
            </a:pPr>
            <a:endParaRPr lang="en-DE" sz="2000" cap="none" dirty="0">
              <a:latin typeface="+mn-lt"/>
            </a:endParaRPr>
          </a:p>
          <a:p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66940-4D76-E9C9-5281-3728C88B6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4000" kern="0" cap="none" dirty="0">
                <a:solidFill>
                  <a:schemeClr val="tx1">
                    <a:alpha val="80000"/>
                  </a:schemeClr>
                </a:solidFill>
                <a:latin typeface="+mn-lt"/>
              </a:rPr>
              <a:t>The problem with CNNs</a:t>
            </a:r>
            <a:endParaRPr lang="en-DE" sz="4000" kern="0" cap="none" dirty="0">
              <a:solidFill>
                <a:schemeClr val="tx1">
                  <a:alpha val="80000"/>
                </a:schemeClr>
              </a:solidFill>
              <a:latin typeface="+mn-lt"/>
            </a:endParaRP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0CE17-9244-115B-5B34-A6E7A98C7D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F4B89-3551-F286-1700-98C5A068B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578A8-40C2-8166-1254-6C9F45F22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B17A5F-74F5-0C5C-D37B-8C7A7E910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7873" y="3536924"/>
            <a:ext cx="8385578" cy="25238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F41D0B-10D6-56DD-5BDC-A42D98AD052E}"/>
              </a:ext>
            </a:extLst>
          </p:cNvPr>
          <p:cNvSpPr txBox="1"/>
          <p:nvPr/>
        </p:nvSpPr>
        <p:spPr>
          <a:xfrm>
            <a:off x="1771530" y="6204755"/>
            <a:ext cx="313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Long bishop diagonal</a:t>
            </a:r>
            <a:endParaRPr lang="en-DE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9D3B5-8161-4C64-32F1-A14DCECDCF4A}"/>
              </a:ext>
            </a:extLst>
          </p:cNvPr>
          <p:cNvSpPr txBox="1"/>
          <p:nvPr/>
        </p:nvSpPr>
        <p:spPr>
          <a:xfrm>
            <a:off x="4527577" y="6195463"/>
            <a:ext cx="247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/>
              <a:t>“Ladder”</a:t>
            </a:r>
            <a:endParaRPr lang="en-DE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E11066-04FA-3EEE-D8ED-2BA1638E66C5}"/>
              </a:ext>
            </a:extLst>
          </p:cNvPr>
          <p:cNvSpPr txBox="1"/>
          <p:nvPr/>
        </p:nvSpPr>
        <p:spPr>
          <a:xfrm>
            <a:off x="7077541" y="6195463"/>
            <a:ext cx="355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Long distance connected nodes</a:t>
            </a:r>
            <a:endParaRPr lang="en-DE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1361F8-A827-9434-BF65-43DE13D9DB75}"/>
              </a:ext>
            </a:extLst>
          </p:cNvPr>
          <p:cNvSpPr txBox="1"/>
          <p:nvPr/>
        </p:nvSpPr>
        <p:spPr>
          <a:xfrm>
            <a:off x="2415341" y="3301446"/>
            <a:ext cx="18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Chess</a:t>
            </a:r>
            <a:endParaRPr lang="en-DE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818E1C-CA2B-8A11-195D-2DAAD2BA6BCE}"/>
              </a:ext>
            </a:extLst>
          </p:cNvPr>
          <p:cNvSpPr txBox="1"/>
          <p:nvPr/>
        </p:nvSpPr>
        <p:spPr>
          <a:xfrm>
            <a:off x="5416391" y="3296298"/>
            <a:ext cx="18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Go</a:t>
            </a:r>
            <a:endParaRPr lang="en-DE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C8581F-22FA-9FAB-144F-E4592845B588}"/>
              </a:ext>
            </a:extLst>
          </p:cNvPr>
          <p:cNvSpPr txBox="1"/>
          <p:nvPr/>
        </p:nvSpPr>
        <p:spPr>
          <a:xfrm>
            <a:off x="8706030" y="3296297"/>
            <a:ext cx="18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Hex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2990484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E98746-77C1-1031-3BDA-376381D2D3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244" y="1870179"/>
            <a:ext cx="9793088" cy="1077218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Can GNNs capture the relational structure of Hex better than CNNs?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Can GNNs help to generalize / transfer between different board sizes of Hex?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Which self-play reinforcement learning approaches work best with GNNs?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8C6CE-136F-4C3D-406F-24AE98CE5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Research Questions</a:t>
            </a: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052F8-FC10-61CC-208E-6155A435D9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63904-0FB7-507E-3AC9-C1E20D727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0C86C-42BF-AF33-6E96-151EB0C48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14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B66D84-1401-1AB0-39B2-809620F9DD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244" y="1870179"/>
            <a:ext cx="9793088" cy="1384995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Red and Blue players fill tiles on alternating turns.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Red wins by connecting the left and right sides with a continuous path of red tiles while blue wins by connecting the top and bottom with blue tiles.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On a filled board, exactly one player will achieve his goal (No draws)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933DE-92F6-0C2E-980D-399960D3DC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The game Hex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A3FD1-B39C-7B73-61B6-C7CCAD7A91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A106D-FEE7-9475-13E6-72AC652EF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B1604-1C4E-A82D-8A72-30B0CE8C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D141E27-EF70-F507-8273-CB8157242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8165" y="3789040"/>
            <a:ext cx="3416307" cy="20080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75EFB72-7938-3C8F-DC73-BD96F0F66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6996" y="3789040"/>
            <a:ext cx="3423883" cy="2008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C73BF6-0D56-5F58-5BC3-EC62EC8A9A9E}"/>
              </a:ext>
            </a:extLst>
          </p:cNvPr>
          <p:cNvSpPr txBox="1"/>
          <p:nvPr/>
        </p:nvSpPr>
        <p:spPr>
          <a:xfrm>
            <a:off x="1936970" y="5890347"/>
            <a:ext cx="2677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Red wins</a:t>
            </a:r>
            <a:endParaRPr lang="en-DE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D944D-D803-F577-31FE-D085F1E5EE7F}"/>
              </a:ext>
            </a:extLst>
          </p:cNvPr>
          <p:cNvSpPr txBox="1"/>
          <p:nvPr/>
        </p:nvSpPr>
        <p:spPr>
          <a:xfrm>
            <a:off x="7030806" y="5893457"/>
            <a:ext cx="2677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Blue wins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803645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38A4E3-2EBB-2399-E6C5-5097A3211A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244" y="1870179"/>
            <a:ext cx="9793088" cy="2077492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 Hex has an alternative graph representation, which makes Hex a prime candidate for Graph Neural Networks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  The short player connects neighbours after removing vertices and wins by creating a direct connection between the two terminal nodes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  The cut player removes vertices and wins by cutting the two terminal nodes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  Each board has two equivalent graphs, with red or blue as the short player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FAFC6-5204-56B8-A9D0-F0BD06FE5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Hex Graphs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25C1A-C40F-659F-B830-B18D11A9CF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DC879-37C0-8D5B-2A55-FE661D086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4E277-1143-511B-D8A8-8084F1956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B32DFDA-9C2B-5AC9-82BF-5BCFA4C03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4653" y="4331145"/>
            <a:ext cx="2764873" cy="165507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D02730A-490A-3A21-DE52-18217AEE2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1526" y="4331145"/>
            <a:ext cx="2930237" cy="171312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825F89C-CC60-5AA8-3647-802B7A6F8A7C}"/>
              </a:ext>
            </a:extLst>
          </p:cNvPr>
          <p:cNvSpPr/>
          <p:nvPr/>
        </p:nvSpPr>
        <p:spPr>
          <a:xfrm>
            <a:off x="5015880" y="4941168"/>
            <a:ext cx="1512168" cy="405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8903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CCA26-2873-2823-43AB-6A582403E4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         Grid              vs           Graph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1D5EF-C23F-C331-7835-9095FBBCCA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9EDD9-A252-E0EF-E876-5899553BD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A2815-BAFE-E0F1-855F-2631CC8D51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32D464-41CC-F799-21F1-55EE3D19E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13135" y="2135055"/>
            <a:ext cx="4400989" cy="228754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276379-90A5-5F3A-36AF-7A7282CAD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7925" y="2497004"/>
            <a:ext cx="4400989" cy="2287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C6B7F8-B6FA-212B-CF64-0E48588EC35F}"/>
              </a:ext>
            </a:extLst>
          </p:cNvPr>
          <p:cNvSpPr txBox="1"/>
          <p:nvPr/>
        </p:nvSpPr>
        <p:spPr>
          <a:xfrm>
            <a:off x="377779" y="5024368"/>
            <a:ext cx="548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and B are spatially far apart, but they have a direct relation. If B is red, playing at A immediately wins for Red, while B being blue would make A irrelevant.</a:t>
            </a:r>
            <a:endParaRPr lang="en-DE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67AA46-53DB-E2DE-F585-F23B6C10831E}"/>
              </a:ext>
            </a:extLst>
          </p:cNvPr>
          <p:cNvSpPr txBox="1"/>
          <p:nvPr/>
        </p:nvSpPr>
        <p:spPr>
          <a:xfrm>
            <a:off x="6710864" y="5652053"/>
            <a:ext cx="5206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 the graph, we can just check if A is connected to both terminal nodes.</a:t>
            </a:r>
            <a:endParaRPr lang="en-DE" sz="20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E893E06-AFA8-3F64-B62B-C2A2AD116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1853" y="3307819"/>
            <a:ext cx="3969714" cy="228754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74BB25C-37D9-7FA1-8DF7-5B6F4C040A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14967" y="1729131"/>
            <a:ext cx="3644111" cy="209991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43FBAC-28E5-AB03-1FC0-D685E136ED28}"/>
              </a:ext>
            </a:extLst>
          </p:cNvPr>
          <p:cNvCxnSpPr/>
          <p:nvPr/>
        </p:nvCxnSpPr>
        <p:spPr>
          <a:xfrm>
            <a:off x="6126480" y="1737360"/>
            <a:ext cx="0" cy="4610447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843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7BE9F-EBEB-ED98-8202-0ECDFBBF01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         Grid              vs           Graph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556D9-5F94-D929-DDA0-0318D75B6F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45D70-1231-032E-06A4-379A8BD10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00D16-3975-1DE6-E2C6-239DB84DBB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2F0FF70-6A32-253E-A2FD-4AED0CAB7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780" y="1825052"/>
            <a:ext cx="3669483" cy="213870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A29CE13-F823-798B-7F75-9FE4833C9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1093" y="2892287"/>
            <a:ext cx="3660406" cy="21428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632C4D-7EF8-945C-EDC3-8575F59B27C2}"/>
              </a:ext>
            </a:extLst>
          </p:cNvPr>
          <p:cNvSpPr txBox="1"/>
          <p:nvPr/>
        </p:nvSpPr>
        <p:spPr>
          <a:xfrm>
            <a:off x="420849" y="5255619"/>
            <a:ext cx="5430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Equivalent endgames may look very different in the grid representation. A CNN might output very different values/policies for left and right.</a:t>
            </a:r>
            <a:endParaRPr lang="en-DE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4FBE2-203A-B38A-3476-55FB9C218B36}"/>
              </a:ext>
            </a:extLst>
          </p:cNvPr>
          <p:cNvSpPr txBox="1"/>
          <p:nvPr/>
        </p:nvSpPr>
        <p:spPr>
          <a:xfrm>
            <a:off x="6572949" y="5517232"/>
            <a:ext cx="5059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Isomorph graphs will always result in the same GNN output.</a:t>
            </a:r>
            <a:endParaRPr lang="en-DE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BC6D4C-BAA7-6ACF-8B98-14C9ACA8FD70}"/>
              </a:ext>
            </a:extLst>
          </p:cNvPr>
          <p:cNvCxnSpPr/>
          <p:nvPr/>
        </p:nvCxnSpPr>
        <p:spPr>
          <a:xfrm>
            <a:off x="6126480" y="1737360"/>
            <a:ext cx="0" cy="4610447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5D7DDE20-6AC8-C399-F1BF-5935C10F32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2064" y="3560169"/>
            <a:ext cx="3790950" cy="16954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742E1D9-4612-4E2B-843E-D7673866B7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3891" y="1902115"/>
            <a:ext cx="36766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26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36E297-FB6A-97E2-1843-15D3E265FC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244" y="1870179"/>
            <a:ext cx="9793088" cy="2000548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DQN adapted to self-play: Treat opponents move as part of the environment.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Agent plays games against itself using epsilon greedy policy and collects samples </a:t>
            </a:r>
            <a:r>
              <a:rPr lang="en-GB" i="1" dirty="0"/>
              <a:t>state, action, next state when it is the same players turn, reward</a:t>
            </a:r>
            <a:r>
              <a:rPr lang="en-GB" dirty="0"/>
              <a:t> (-1 or 1 at the end of the game).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Rainbow features: Duelling Double DQN with 2-step returns and prioritized replay buffer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3DEE1-7883-4618-8074-5BF0CC8E4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7448" y="1052704"/>
            <a:ext cx="9937104" cy="504088"/>
          </a:xfrm>
        </p:spPr>
        <p:txBody>
          <a:bodyPr/>
          <a:lstStyle/>
          <a:p>
            <a:r>
              <a:rPr lang="en-GB" sz="3200" dirty="0"/>
              <a:t>Method 1: Train GNN with RainbowDQN</a:t>
            </a:r>
            <a:endParaRPr lang="en-DE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70F19-7AD8-BE80-55F9-2C0EF1351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4C8D2C-814C-4E58-B9B7-19A7729039D1}" type="datetime1">
              <a:rPr lang="de-DE" smtClean="0"/>
              <a:t>24.01.2023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A5250-4061-4B02-8AB6-3D23FC420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988C7-BD83-34E5-D81C-C48FC591B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FB20 | Hessian AI | Yannik Keller</a:t>
            </a:r>
            <a:endParaRPr lang="de-D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A8230E4-F138-1160-5EC5-8BFEC02E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8649" y="4036311"/>
            <a:ext cx="6795407" cy="1840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29B21A-96DA-89FA-5333-41E3A65BAE92}"/>
              </a:ext>
            </a:extLst>
          </p:cNvPr>
          <p:cNvSpPr txBox="1"/>
          <p:nvPr/>
        </p:nvSpPr>
        <p:spPr>
          <a:xfrm>
            <a:off x="1942374" y="5949280"/>
            <a:ext cx="7374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Collecting a </a:t>
            </a:r>
            <a:r>
              <a:rPr lang="en-GB" sz="1600" b="1" dirty="0"/>
              <a:t>one-step</a:t>
            </a:r>
            <a:r>
              <a:rPr lang="en-GB" sz="1600" dirty="0"/>
              <a:t> state, action, reward, state (</a:t>
            </a:r>
            <a:r>
              <a:rPr lang="en-GB" sz="1600" dirty="0" err="1"/>
              <a:t>s,a,r,s</a:t>
            </a:r>
            <a:r>
              <a:rPr lang="en-GB" sz="1600" dirty="0"/>
              <a:t>’) tuple during self-play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608608510"/>
      </p:ext>
    </p:extLst>
  </p:cSld>
  <p:clrMapOvr>
    <a:masterClrMapping/>
  </p:clrMapOvr>
</p:sld>
</file>

<file path=ppt/theme/theme1.xml><?xml version="1.0" encoding="utf-8"?>
<a:theme xmlns:a="http://schemas.openxmlformats.org/drawingml/2006/main" name="TUDa Präsentationsvorlage">
  <a:themeElements>
    <a:clrScheme name="TU Darmstad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90D21"/>
      </a:accent1>
      <a:accent2>
        <a:srgbClr val="004E8A"/>
      </a:accent2>
      <a:accent3>
        <a:srgbClr val="FFFFFF"/>
      </a:accent3>
      <a:accent4>
        <a:srgbClr val="000000"/>
      </a:accent4>
      <a:accent5>
        <a:srgbClr val="C8C8C8"/>
      </a:accent5>
      <a:accent6>
        <a:srgbClr val="004D99"/>
      </a:accent6>
      <a:hlink>
        <a:srgbClr val="004D99"/>
      </a:hlink>
      <a:folHlink>
        <a:srgbClr val="004D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163</TotalTime>
  <Words>1080</Words>
  <Application>Microsoft Office PowerPoint</Application>
  <PresentationFormat>Widescreen</PresentationFormat>
  <Paragraphs>129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Black</vt:lpstr>
      <vt:lpstr>Bitstream Charter</vt:lpstr>
      <vt:lpstr>Calibri</vt:lpstr>
      <vt:lpstr>Cambria Math</vt:lpstr>
      <vt:lpstr>Stafford</vt:lpstr>
      <vt:lpstr>Wingdings</vt:lpstr>
      <vt:lpstr>TUDa Präsentationsvorlage</vt:lpstr>
      <vt:lpstr>PowerPoint Presentation</vt:lpstr>
      <vt:lpstr>State of the art board game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Yannik Keller</cp:lastModifiedBy>
  <cp:revision>302</cp:revision>
  <dcterms:created xsi:type="dcterms:W3CDTF">2009-12-23T09:42:49Z</dcterms:created>
  <dcterms:modified xsi:type="dcterms:W3CDTF">2023-01-24T09:16:00Z</dcterms:modified>
</cp:coreProperties>
</file>